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arlow Light" panose="020F0302020204030204" pitchFamily="34" charset="0"/>
      <p:regular r:id="rId13"/>
    </p:embeddedFont>
    <p:embeddedFont>
      <p:font typeface="Montserrat" pitchFamily="2" charset="77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8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6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790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98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516969"/>
            <a:ext cx="7640003" cy="1205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🏗</a:t>
            </a:r>
            <a:r>
              <a:rPr lang="en-US" sz="3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Reliant Windows – ERP/CRM Prototype with AI Support </a:t>
            </a:r>
            <a:endParaRPr lang="en-US" sz="3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999" y="1990487"/>
            <a:ext cx="2594491" cy="9265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1999" y="3117890"/>
            <a:ext cx="764000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demonstration of AI-powered business automation</a:t>
            </a:r>
            <a:endParaRPr lang="en-US" sz="1400" dirty="0"/>
          </a:p>
        </p:txBody>
      </p:sp>
      <p:sp>
        <p:nvSpPr>
          <p:cNvPr id="6" name="Shape 2"/>
          <p:cNvSpPr/>
          <p:nvPr/>
        </p:nvSpPr>
        <p:spPr>
          <a:xfrm>
            <a:off x="751999" y="3604498"/>
            <a:ext cx="7640003" cy="2487811"/>
          </a:xfrm>
          <a:prstGeom prst="roundRect">
            <a:avLst>
              <a:gd name="adj" fmla="val 1076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938213" y="3790712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Panel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938213" y="4191595"/>
            <a:ext cx="7267575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Dean Stanford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Mark Hilsdon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Nouh Elmitwally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Essa Shahra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Samer Bamansoor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Natalie Lewis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751999" y="6270903"/>
            <a:ext cx="7640003" cy="1451967"/>
          </a:xfrm>
          <a:prstGeom prst="roundRect">
            <a:avLst>
              <a:gd name="adj" fmla="val 1845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938213" y="6457117"/>
            <a:ext cx="2350056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Presented By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938213" y="6858000"/>
            <a:ext cx="72675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Naga Sri Ram Kochetti</a:t>
            </a:r>
            <a:endParaRPr lang="en-US" sz="1400" dirty="0"/>
          </a:p>
        </p:txBody>
      </p:sp>
      <p:sp>
        <p:nvSpPr>
          <p:cNvPr id="12" name="Text 8"/>
          <p:cNvSpPr/>
          <p:nvPr/>
        </p:nvSpPr>
        <p:spPr>
          <a:xfrm>
            <a:off x="938213" y="7250906"/>
            <a:ext cx="7267575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Date:</a:t>
            </a:r>
            <a:r>
              <a:rPr lang="en-US" sz="14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7th October 2025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3649"/>
            <a:ext cx="4561165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Recommendations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58309" y="1349931"/>
            <a:ext cx="76273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Strategic roadmap for scaling the prototype into a production-ready enterprise solution.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909995" y="1990606"/>
            <a:ext cx="151567" cy="682347"/>
          </a:xfrm>
          <a:prstGeom prst="roundRect">
            <a:avLst>
              <a:gd name="adj" fmla="val 15009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8309" y="1891070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14" y="1976438"/>
            <a:ext cx="227409" cy="28432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64813" y="1914763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Cloud Deployment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364813" y="2255163"/>
            <a:ext cx="702087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Migrate from SQLite to PostgreSQL with Docker containerization for scalability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1137404" y="3052048"/>
            <a:ext cx="151567" cy="682347"/>
          </a:xfrm>
          <a:prstGeom prst="roundRect">
            <a:avLst>
              <a:gd name="adj" fmla="val 15009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985718" y="2952512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423" y="3037880"/>
            <a:ext cx="227409" cy="2843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92223" y="2976205"/>
            <a:ext cx="2183963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AI Capabilities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592223" y="3316605"/>
            <a:ext cx="679346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Expand AI models for customer segmentation and sales forecasting analytics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1364933" y="4113490"/>
            <a:ext cx="151567" cy="682347"/>
          </a:xfrm>
          <a:prstGeom prst="roundRect">
            <a:avLst>
              <a:gd name="adj" fmla="val 15009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1213247" y="4013954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6952" y="4099322"/>
            <a:ext cx="227409" cy="284321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819751" y="4037648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Integration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1819751" y="4378047"/>
            <a:ext cx="656594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Connect with accounting and invoicing systems for complete business workflow</a:t>
            </a:r>
            <a:endParaRPr lang="en-US" sz="1150" dirty="0"/>
          </a:p>
        </p:txBody>
      </p:sp>
      <p:sp>
        <p:nvSpPr>
          <p:cNvPr id="20" name="Shape 14"/>
          <p:cNvSpPr/>
          <p:nvPr/>
        </p:nvSpPr>
        <p:spPr>
          <a:xfrm>
            <a:off x="1592461" y="5174932"/>
            <a:ext cx="151567" cy="682347"/>
          </a:xfrm>
          <a:prstGeom prst="roundRect">
            <a:avLst>
              <a:gd name="adj" fmla="val 15009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1" name="Shape 15"/>
          <p:cNvSpPr/>
          <p:nvPr/>
        </p:nvSpPr>
        <p:spPr>
          <a:xfrm>
            <a:off x="1440775" y="5075396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" y="5160764"/>
            <a:ext cx="227409" cy="284321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2047280" y="5099090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Production Features</a:t>
            </a:r>
            <a:endParaRPr lang="en-US" sz="1550" dirty="0"/>
          </a:p>
        </p:txBody>
      </p:sp>
      <p:sp>
        <p:nvSpPr>
          <p:cNvPr id="24" name="Text 17"/>
          <p:cNvSpPr/>
          <p:nvPr/>
        </p:nvSpPr>
        <p:spPr>
          <a:xfrm>
            <a:off x="2047280" y="5439489"/>
            <a:ext cx="633841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 audit logs, multi-user authentication, and performance monitoring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758309" y="6084808"/>
            <a:ext cx="7627382" cy="1051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850"/>
              </a:lnSpc>
              <a:buNone/>
            </a:pPr>
            <a:r>
              <a:rPr lang="en-US" sz="62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✨</a:t>
            </a:r>
            <a:r>
              <a:rPr lang="en-US" sz="62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Thank You</a:t>
            </a:r>
            <a:endParaRPr lang="en-US" sz="6250" dirty="0"/>
          </a:p>
        </p:txBody>
      </p:sp>
      <p:sp>
        <p:nvSpPr>
          <p:cNvPr id="26" name="Text 19"/>
          <p:cNvSpPr/>
          <p:nvPr/>
        </p:nvSpPr>
        <p:spPr>
          <a:xfrm>
            <a:off x="758309" y="7363301"/>
            <a:ext cx="76273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Questions and discussion welcome</a:t>
            </a:r>
            <a:endParaRPr lang="en-US" sz="11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20103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Executive Summary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1727954"/>
            <a:ext cx="76273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Reliant Windows currently manages quotations and customers manually. This prototype demonstrates a cloud-ready ERP/CRM system with AI support to transform their business operations.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8309" y="2850952"/>
            <a:ext cx="3718917" cy="2487692"/>
          </a:xfrm>
          <a:prstGeom prst="roundRect">
            <a:avLst>
              <a:gd name="adj" fmla="val 114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77" y="3048119"/>
            <a:ext cx="568643" cy="568643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806" y="3172539"/>
            <a:ext cx="255865" cy="3198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55477" y="380630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Automate Workflows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955477" y="4231719"/>
            <a:ext cx="3324582" cy="909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Streamline quotations, customer management, and product handling</a:t>
            </a:r>
            <a:endParaRPr lang="en-US" sz="1450" dirty="0"/>
          </a:p>
        </p:txBody>
      </p:sp>
      <p:sp>
        <p:nvSpPr>
          <p:cNvPr id="10" name="Shape 5"/>
          <p:cNvSpPr/>
          <p:nvPr/>
        </p:nvSpPr>
        <p:spPr>
          <a:xfrm>
            <a:off x="4666774" y="2850952"/>
            <a:ext cx="3718917" cy="2487692"/>
          </a:xfrm>
          <a:prstGeom prst="roundRect">
            <a:avLst>
              <a:gd name="adj" fmla="val 11431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3941" y="3048119"/>
            <a:ext cx="568643" cy="568643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3172539"/>
            <a:ext cx="255865" cy="319802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63941" y="3806309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Reduce Manual Errors</a:t>
            </a:r>
            <a:endParaRPr lang="en-US" sz="1950" dirty="0"/>
          </a:p>
        </p:txBody>
      </p:sp>
      <p:sp>
        <p:nvSpPr>
          <p:cNvPr id="14" name="Text 7"/>
          <p:cNvSpPr/>
          <p:nvPr/>
        </p:nvSpPr>
        <p:spPr>
          <a:xfrm>
            <a:off x="4863941" y="4231719"/>
            <a:ext cx="33245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Eliminate inconsistencies from manual data entry</a:t>
            </a:r>
            <a:endParaRPr lang="en-US" sz="1450" dirty="0"/>
          </a:p>
        </p:txBody>
      </p:sp>
      <p:sp>
        <p:nvSpPr>
          <p:cNvPr id="15" name="Shape 8"/>
          <p:cNvSpPr/>
          <p:nvPr/>
        </p:nvSpPr>
        <p:spPr>
          <a:xfrm>
            <a:off x="758309" y="5528191"/>
            <a:ext cx="7627382" cy="1881188"/>
          </a:xfrm>
          <a:prstGeom prst="roundRect">
            <a:avLst>
              <a:gd name="adj" fmla="val 1511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477" y="5725358"/>
            <a:ext cx="568643" cy="568643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806" y="5849779"/>
            <a:ext cx="255865" cy="319802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55477" y="648354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Decisions</a:t>
            </a:r>
            <a:endParaRPr lang="en-US" sz="1950" dirty="0"/>
          </a:p>
        </p:txBody>
      </p:sp>
      <p:sp>
        <p:nvSpPr>
          <p:cNvPr id="19" name="Text 10"/>
          <p:cNvSpPr/>
          <p:nvPr/>
        </p:nvSpPr>
        <p:spPr>
          <a:xfrm>
            <a:off x="955477" y="6908959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better decision-making with intelligent insights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166" y="519827"/>
            <a:ext cx="4975027" cy="621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Business Challenges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6166" y="1425178"/>
            <a:ext cx="763166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Reliant Windows faces significant operational inefficiencies that impact productivity and customer service quality.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56166" y="2242661"/>
            <a:ext cx="7631668" cy="1452682"/>
          </a:xfrm>
          <a:prstGeom prst="roundRect">
            <a:avLst>
              <a:gd name="adj" fmla="val 7553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06" y="2242661"/>
            <a:ext cx="91440" cy="145268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6558" y="2454473"/>
            <a:ext cx="324826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Quotation Preparation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36558" y="2878693"/>
            <a:ext cx="7139464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Time-consuming and inconsistent processes lead to delays and pricing variations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56166" y="3884295"/>
            <a:ext cx="7631668" cy="1150263"/>
          </a:xfrm>
          <a:prstGeom prst="roundRect">
            <a:avLst>
              <a:gd name="adj" fmla="val 953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06" y="3884295"/>
            <a:ext cx="91440" cy="115026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6558" y="4096107"/>
            <a:ext cx="3097411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Spreadsheet Customer Data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36558" y="4520327"/>
            <a:ext cx="713946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central view of customer information creates fragmented relationships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756166" y="5223510"/>
            <a:ext cx="7631668" cy="1150263"/>
          </a:xfrm>
          <a:prstGeom prst="roundRect">
            <a:avLst>
              <a:gd name="adj" fmla="val 953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06" y="5223510"/>
            <a:ext cx="91440" cy="115026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36558" y="5435322"/>
            <a:ext cx="248745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No Standard Pricing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1036558" y="5859542"/>
            <a:ext cx="713946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Lack of consistent pricing methodology affects profitability</a:t>
            </a:r>
            <a:endParaRPr lang="en-US" sz="1450" dirty="0"/>
          </a:p>
        </p:txBody>
      </p:sp>
      <p:sp>
        <p:nvSpPr>
          <p:cNvPr id="17" name="Shape 11"/>
          <p:cNvSpPr/>
          <p:nvPr/>
        </p:nvSpPr>
        <p:spPr>
          <a:xfrm>
            <a:off x="756166" y="6562725"/>
            <a:ext cx="7631668" cy="1150263"/>
          </a:xfrm>
          <a:prstGeom prst="roundRect">
            <a:avLst>
              <a:gd name="adj" fmla="val 9539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06" y="6562725"/>
            <a:ext cx="91440" cy="115026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1036558" y="6774537"/>
            <a:ext cx="325147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Limited Management Insights</a:t>
            </a:r>
            <a:endParaRPr lang="en-US" sz="1950" dirty="0"/>
          </a:p>
        </p:txBody>
      </p:sp>
      <p:sp>
        <p:nvSpPr>
          <p:cNvPr id="20" name="Text 13"/>
          <p:cNvSpPr/>
          <p:nvPr/>
        </p:nvSpPr>
        <p:spPr>
          <a:xfrm>
            <a:off x="1036558" y="7198757"/>
            <a:ext cx="7139464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Managers have no visibility into sales activity and performance metrics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66123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Solution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2273975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ERP/CRM prototype leverages modern technology stack with AI-powered assistance to transform business operations.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244709" y="328326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Core Features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244709" y="3784521"/>
            <a:ext cx="4391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Modern stack ERP/CRM prototype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244709" y="4154091"/>
            <a:ext cx="4391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access (Manager vs Sales)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244709" y="4523661"/>
            <a:ext cx="43913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Portable, simple stack (Flask + SQLite)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244709" y="5016460"/>
            <a:ext cx="2585680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AI-Powered Assistance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6244709" y="5517713"/>
            <a:ext cx="4391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prediction engine using Linear Regression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6244709" y="6190536"/>
            <a:ext cx="4391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Quote summary generator with Transformers NLP</a:t>
            </a:r>
            <a:endParaRPr lang="en-US" sz="14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6150" y="3306961"/>
            <a:ext cx="2773442" cy="27734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192054"/>
            <a:ext cx="12588240" cy="24841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960495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Workflow Comparison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58309" y="5057894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As-Is (Manual)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8309" y="555914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reps prepare quotes in Excel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758309" y="592871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AI support → pricing inconsistent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758309" y="629828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 central customer history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7554039" y="5057894"/>
            <a:ext cx="2544842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To-Be (With Prototype)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54039" y="555914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Web-based quotation &amp; customer management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7554039" y="592871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Price Suggestion during quote creation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7554039" y="629828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Summaries for professional documentation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7554039" y="6667857"/>
            <a:ext cx="632567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Centralized database with role-based access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147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582942"/>
            <a:ext cx="4240530" cy="530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58309" y="3354705"/>
            <a:ext cx="13113782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solution follows a modern, scalable architecture designed for efficiency and maintainability.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3793569"/>
            <a:ext cx="805696" cy="9667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25097" y="3954661"/>
            <a:ext cx="212026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Client (Browser)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1725097" y="4316373"/>
            <a:ext cx="12146994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Login, Dashboard, Customers, Quotations interface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4760357"/>
            <a:ext cx="805696" cy="96678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25097" y="4921448"/>
            <a:ext cx="212026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Flask Web App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1725097" y="5283160"/>
            <a:ext cx="12146994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Routes, Templates (Bootstrap), Role-based access, API for AI features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727144"/>
            <a:ext cx="805696" cy="96678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725097" y="5888236"/>
            <a:ext cx="212026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SQLite Database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1725097" y="6249948"/>
            <a:ext cx="12146994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Users, Customers, Products, Quotations, Items storage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6693932"/>
            <a:ext cx="805696" cy="96678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725097" y="6855023"/>
            <a:ext cx="2120265" cy="265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Layer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1725097" y="7216735"/>
            <a:ext cx="12146994" cy="257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Predictor (scikit-learn), Summary Generator (Transformers)</a:t>
            </a:r>
            <a:endParaRPr lang="en-US" sz="12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60371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Database Schema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58309" y="2062996"/>
            <a:ext cx="1311378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database design ensures data integrity and supports complex business relationships.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241590" y="3139797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User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58309" y="3565208"/>
            <a:ext cx="397764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Manager and Sales roles with different permissions</a:t>
            </a:r>
            <a:endParaRPr lang="en-US" sz="14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270" y="2579489"/>
            <a:ext cx="4589740" cy="4589740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710" y="3752850"/>
            <a:ext cx="283607" cy="3545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894332" y="2733675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9894332" y="3159085"/>
            <a:ext cx="397775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Linked to many quotations for relationship tracking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0270" y="2579489"/>
            <a:ext cx="4589740" cy="458974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9649" y="3169206"/>
            <a:ext cx="283607" cy="3545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89106" y="4358283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Product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9989106" y="4783693"/>
            <a:ext cx="3882985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in quotation items with specifications</a:t>
            </a:r>
            <a:endParaRPr lang="en-US" sz="14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0270" y="2579489"/>
            <a:ext cx="4589740" cy="458974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9669" y="4697016"/>
            <a:ext cx="283607" cy="35456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94332" y="5983010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Quotation</a:t>
            </a:r>
            <a:endParaRPr lang="en-US" sz="1950" dirty="0"/>
          </a:p>
        </p:txBody>
      </p:sp>
      <p:sp>
        <p:nvSpPr>
          <p:cNvPr id="17" name="Text 9"/>
          <p:cNvSpPr/>
          <p:nvPr/>
        </p:nvSpPr>
        <p:spPr>
          <a:xfrm>
            <a:off x="9894332" y="6408420"/>
            <a:ext cx="3977759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Contains multiple items with AI-generated summaries</a:t>
            </a:r>
            <a:endParaRPr lang="en-US" sz="14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270" y="2579489"/>
            <a:ext cx="4589740" cy="4589740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69649" y="6224826"/>
            <a:ext cx="283607" cy="35456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241590" y="5576768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Quotation Item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58309" y="6002179"/>
            <a:ext cx="3977640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Line-level detail with dimensions and pricing</a:t>
            </a:r>
            <a:endParaRPr lang="en-US" sz="14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0270" y="2579489"/>
            <a:ext cx="4589740" cy="4589740"/>
          </a:xfrm>
          <a:prstGeom prst="rect">
            <a:avLst/>
          </a:prstGeom>
        </p:spPr>
      </p:pic>
      <p:pic>
        <p:nvPicPr>
          <p:cNvPr id="23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73710" y="5641181"/>
            <a:ext cx="283607" cy="354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9317"/>
            <a:ext cx="4988838" cy="623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 Components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44709" y="2107168"/>
            <a:ext cx="7627382" cy="606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AI-powered features provide intelligent assistance for pricing and documentation.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244709" y="2926913"/>
            <a:ext cx="7627382" cy="1956911"/>
          </a:xfrm>
          <a:prstGeom prst="roundRect">
            <a:avLst>
              <a:gd name="adj" fmla="val 145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441877" y="3124081"/>
            <a:ext cx="2494359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Price Predictor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41877" y="3549491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scikit-learn Linear Regression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441877" y="3966448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Category, dimensions, quantity, base cost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441877" y="4383405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AI-suggested total price trained on seeded quotation data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244709" y="5073372"/>
            <a:ext cx="7627382" cy="1956911"/>
          </a:xfrm>
          <a:prstGeom prst="roundRect">
            <a:avLst>
              <a:gd name="adj" fmla="val 145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441877" y="5270540"/>
            <a:ext cx="291453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Quote Summary Generator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1877" y="5695950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Technology: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Hugging Face Transformers (t5-small / distilBART)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441877" y="6112907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Input: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Customer and quotation items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6441877" y="6529864"/>
            <a:ext cx="723304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Fallback:</a:t>
            </a: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Template-based summary for reliability</a:t>
            </a:r>
            <a:endParaRPr lang="en-US" sz="14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85549"/>
            <a:ext cx="3991094" cy="498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Demo Highlights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58309" y="1387673"/>
            <a:ext cx="1311378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Experience the power of AI-driven business automation through our interactive demonstration.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758309" y="1800939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1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043351"/>
            <a:ext cx="6481048" cy="1524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2149554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Login System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58309" y="2489954"/>
            <a:ext cx="64810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Role-based access for Manager and Sales users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390924" y="1800939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24" y="2043351"/>
            <a:ext cx="6481167" cy="1524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390924" y="2149554"/>
            <a:ext cx="204823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Customer Management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7390924" y="2489954"/>
            <a:ext cx="648116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and manage customers (Manager only)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758309" y="2997875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1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225165"/>
            <a:ext cx="6481048" cy="1524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8309" y="3346490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Smart Quotations</a:t>
            </a:r>
            <a:endParaRPr lang="en-US" sz="1550" dirty="0"/>
          </a:p>
        </p:txBody>
      </p:sp>
      <p:sp>
        <p:nvSpPr>
          <p:cNvPr id="15" name="Text 10"/>
          <p:cNvSpPr/>
          <p:nvPr/>
        </p:nvSpPr>
        <p:spPr>
          <a:xfrm>
            <a:off x="758309" y="3686889"/>
            <a:ext cx="64810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Add items with dimensions, get AI price suggestions, auto-generate summaries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7390924" y="2997875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1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924" y="3225165"/>
            <a:ext cx="6481167" cy="1524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390924" y="3346490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Dynamic Dashboard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7390924" y="3686889"/>
            <a:ext cx="648116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summaries with on-demand refresh capability</a:t>
            </a:r>
            <a:endParaRPr lang="en-US" sz="115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29" y="4283750"/>
            <a:ext cx="3183612" cy="3183612"/>
          </a:xfrm>
          <a:prstGeom prst="rect">
            <a:avLst/>
          </a:prstGeom>
        </p:spPr>
      </p:pic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866" y="4283750"/>
            <a:ext cx="3183612" cy="3183612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5803" y="4283750"/>
            <a:ext cx="3183612" cy="3183612"/>
          </a:xfrm>
          <a:prstGeom prst="rect">
            <a:avLst/>
          </a:prstGeom>
        </p:spPr>
      </p:pic>
      <p:pic>
        <p:nvPicPr>
          <p:cNvPr id="23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0740" y="4283750"/>
            <a:ext cx="3183731" cy="3183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591</Words>
  <Application>Microsoft Macintosh PowerPoint</Application>
  <PresentationFormat>Custom</PresentationFormat>
  <Paragraphs>117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Barlow Bold</vt:lpstr>
      <vt:lpstr>Barlow Light</vt:lpstr>
      <vt:lpstr>Montserrat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Naga sri ram Kochetti</cp:lastModifiedBy>
  <cp:revision>5</cp:revision>
  <dcterms:created xsi:type="dcterms:W3CDTF">2025-10-01T22:41:09Z</dcterms:created>
  <dcterms:modified xsi:type="dcterms:W3CDTF">2025-10-02T18:11:44Z</dcterms:modified>
</cp:coreProperties>
</file>